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1" r:id="rId6"/>
    <p:sldId id="259" r:id="rId7"/>
    <p:sldId id="260" r:id="rId8"/>
    <p:sldId id="262" r:id="rId9"/>
    <p:sldId id="263" r:id="rId10"/>
    <p:sldId id="267" r:id="rId11"/>
    <p:sldId id="264" r:id="rId12"/>
    <p:sldId id="265" r:id="rId13"/>
    <p:sldId id="268" r:id="rId14"/>
    <p:sldId id="269"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82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5214E94-E438-4997-82B5-86E8FEDB1961}" type="datetimeFigureOut">
              <a:rPr lang="it-IT" smtClean="0"/>
              <a:t>17/09/2019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5B0434-E334-4938-81BA-1FB6FFB19D32}" type="slidenum">
              <a:rPr lang="it-IT" smtClean="0"/>
              <a:t>‹N›</a:t>
            </a:fld>
            <a:endParaRPr lang="it-IT"/>
          </a:p>
        </p:txBody>
      </p:sp>
    </p:spTree>
    <p:extLst>
      <p:ext uri="{BB962C8B-B14F-4D97-AF65-F5344CB8AC3E}">
        <p14:creationId xmlns:p14="http://schemas.microsoft.com/office/powerpoint/2010/main" val="2344715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5214E94-E438-4997-82B5-86E8FEDB1961}" type="datetimeFigureOut">
              <a:rPr lang="it-IT" smtClean="0"/>
              <a:t>17/09/2019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5B0434-E334-4938-81BA-1FB6FFB19D32}" type="slidenum">
              <a:rPr lang="it-IT" smtClean="0"/>
              <a:t>‹N›</a:t>
            </a:fld>
            <a:endParaRPr lang="it-IT"/>
          </a:p>
        </p:txBody>
      </p:sp>
    </p:spTree>
    <p:extLst>
      <p:ext uri="{BB962C8B-B14F-4D97-AF65-F5344CB8AC3E}">
        <p14:creationId xmlns:p14="http://schemas.microsoft.com/office/powerpoint/2010/main" val="127021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5214E94-E438-4997-82B5-86E8FEDB1961}" type="datetimeFigureOut">
              <a:rPr lang="it-IT" smtClean="0"/>
              <a:t>17/09/2019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5B0434-E334-4938-81BA-1FB6FFB19D32}" type="slidenum">
              <a:rPr lang="it-IT" smtClean="0"/>
              <a:t>‹N›</a:t>
            </a:fld>
            <a:endParaRPr lang="it-IT"/>
          </a:p>
        </p:txBody>
      </p:sp>
    </p:spTree>
    <p:extLst>
      <p:ext uri="{BB962C8B-B14F-4D97-AF65-F5344CB8AC3E}">
        <p14:creationId xmlns:p14="http://schemas.microsoft.com/office/powerpoint/2010/main" val="3779403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5214E94-E438-4997-82B5-86E8FEDB1961}" type="datetimeFigureOut">
              <a:rPr lang="it-IT" smtClean="0">
                <a:solidFill>
                  <a:prstClr val="black">
                    <a:tint val="75000"/>
                  </a:prstClr>
                </a:solidFill>
              </a:rPr>
              <a:pPr/>
              <a:t>17/09/2019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F5B0434-E334-4938-81BA-1FB6FFB19D3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68407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5214E94-E438-4997-82B5-86E8FEDB1961}" type="datetimeFigureOut">
              <a:rPr lang="it-IT" smtClean="0">
                <a:solidFill>
                  <a:prstClr val="black">
                    <a:tint val="75000"/>
                  </a:prstClr>
                </a:solidFill>
              </a:rPr>
              <a:pPr/>
              <a:t>17/09/2019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F5B0434-E334-4938-81BA-1FB6FFB19D3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11793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5214E94-E438-4997-82B5-86E8FEDB1961}" type="datetimeFigureOut">
              <a:rPr lang="it-IT" smtClean="0">
                <a:solidFill>
                  <a:prstClr val="black">
                    <a:tint val="75000"/>
                  </a:prstClr>
                </a:solidFill>
              </a:rPr>
              <a:pPr/>
              <a:t>17/09/2019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F5B0434-E334-4938-81BA-1FB6FFB19D3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4127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5214E94-E438-4997-82B5-86E8FEDB1961}" type="datetimeFigureOut">
              <a:rPr lang="it-IT" smtClean="0">
                <a:solidFill>
                  <a:prstClr val="black">
                    <a:tint val="75000"/>
                  </a:prstClr>
                </a:solidFill>
              </a:rPr>
              <a:pPr/>
              <a:t>17/09/2019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F5B0434-E334-4938-81BA-1FB6FFB19D3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9610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5214E94-E438-4997-82B5-86E8FEDB1961}" type="datetimeFigureOut">
              <a:rPr lang="it-IT" smtClean="0">
                <a:solidFill>
                  <a:prstClr val="black">
                    <a:tint val="75000"/>
                  </a:prstClr>
                </a:solidFill>
              </a:rPr>
              <a:pPr/>
              <a:t>17/09/2019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BF5B0434-E334-4938-81BA-1FB6FFB19D3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64830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5214E94-E438-4997-82B5-86E8FEDB1961}" type="datetimeFigureOut">
              <a:rPr lang="it-IT" smtClean="0">
                <a:solidFill>
                  <a:prstClr val="black">
                    <a:tint val="75000"/>
                  </a:prstClr>
                </a:solidFill>
              </a:rPr>
              <a:pPr/>
              <a:t>17/09/2019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BF5B0434-E334-4938-81BA-1FB6FFB19D3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19686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5214E94-E438-4997-82B5-86E8FEDB1961}" type="datetimeFigureOut">
              <a:rPr lang="it-IT" smtClean="0">
                <a:solidFill>
                  <a:prstClr val="black">
                    <a:tint val="75000"/>
                  </a:prstClr>
                </a:solidFill>
              </a:rPr>
              <a:pPr/>
              <a:t>17/09/2019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BF5B0434-E334-4938-81BA-1FB6FFB19D3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68055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5214E94-E438-4997-82B5-86E8FEDB1961}" type="datetimeFigureOut">
              <a:rPr lang="it-IT" smtClean="0">
                <a:solidFill>
                  <a:prstClr val="black">
                    <a:tint val="75000"/>
                  </a:prstClr>
                </a:solidFill>
              </a:rPr>
              <a:pPr/>
              <a:t>17/09/2019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F5B0434-E334-4938-81BA-1FB6FFB19D3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1872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5214E94-E438-4997-82B5-86E8FEDB1961}" type="datetimeFigureOut">
              <a:rPr lang="it-IT" smtClean="0"/>
              <a:t>17/09/2019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5B0434-E334-4938-81BA-1FB6FFB19D32}" type="slidenum">
              <a:rPr lang="it-IT" smtClean="0"/>
              <a:t>‹N›</a:t>
            </a:fld>
            <a:endParaRPr lang="it-IT"/>
          </a:p>
        </p:txBody>
      </p:sp>
    </p:spTree>
    <p:extLst>
      <p:ext uri="{BB962C8B-B14F-4D97-AF65-F5344CB8AC3E}">
        <p14:creationId xmlns:p14="http://schemas.microsoft.com/office/powerpoint/2010/main" val="3119285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5214E94-E438-4997-82B5-86E8FEDB1961}" type="datetimeFigureOut">
              <a:rPr lang="it-IT" smtClean="0">
                <a:solidFill>
                  <a:prstClr val="black">
                    <a:tint val="75000"/>
                  </a:prstClr>
                </a:solidFill>
              </a:rPr>
              <a:pPr/>
              <a:t>17/09/2019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BF5B0434-E334-4938-81BA-1FB6FFB19D3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39220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5214E94-E438-4997-82B5-86E8FEDB1961}" type="datetimeFigureOut">
              <a:rPr lang="it-IT" smtClean="0">
                <a:solidFill>
                  <a:prstClr val="black">
                    <a:tint val="75000"/>
                  </a:prstClr>
                </a:solidFill>
              </a:rPr>
              <a:pPr/>
              <a:t>17/09/2019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F5B0434-E334-4938-81BA-1FB6FFB19D3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15846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5214E94-E438-4997-82B5-86E8FEDB1961}" type="datetimeFigureOut">
              <a:rPr lang="it-IT" smtClean="0">
                <a:solidFill>
                  <a:prstClr val="black">
                    <a:tint val="75000"/>
                  </a:prstClr>
                </a:solidFill>
              </a:rPr>
              <a:pPr/>
              <a:t>17/09/2019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BF5B0434-E334-4938-81BA-1FB6FFB19D3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4784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5214E94-E438-4997-82B5-86E8FEDB1961}" type="datetimeFigureOut">
              <a:rPr lang="it-IT" smtClean="0"/>
              <a:t>17/09/2019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5B0434-E334-4938-81BA-1FB6FFB19D32}" type="slidenum">
              <a:rPr lang="it-IT" smtClean="0"/>
              <a:t>‹N›</a:t>
            </a:fld>
            <a:endParaRPr lang="it-IT"/>
          </a:p>
        </p:txBody>
      </p:sp>
    </p:spTree>
    <p:extLst>
      <p:ext uri="{BB962C8B-B14F-4D97-AF65-F5344CB8AC3E}">
        <p14:creationId xmlns:p14="http://schemas.microsoft.com/office/powerpoint/2010/main" val="179460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5214E94-E438-4997-82B5-86E8FEDB1961}" type="datetimeFigureOut">
              <a:rPr lang="it-IT" smtClean="0"/>
              <a:t>17/09/2019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5B0434-E334-4938-81BA-1FB6FFB19D32}" type="slidenum">
              <a:rPr lang="it-IT" smtClean="0"/>
              <a:t>‹N›</a:t>
            </a:fld>
            <a:endParaRPr lang="it-IT"/>
          </a:p>
        </p:txBody>
      </p:sp>
    </p:spTree>
    <p:extLst>
      <p:ext uri="{BB962C8B-B14F-4D97-AF65-F5344CB8AC3E}">
        <p14:creationId xmlns:p14="http://schemas.microsoft.com/office/powerpoint/2010/main" val="226827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5214E94-E438-4997-82B5-86E8FEDB1961}" type="datetimeFigureOut">
              <a:rPr lang="it-IT" smtClean="0"/>
              <a:t>17/09/2019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F5B0434-E334-4938-81BA-1FB6FFB19D32}" type="slidenum">
              <a:rPr lang="it-IT" smtClean="0"/>
              <a:t>‹N›</a:t>
            </a:fld>
            <a:endParaRPr lang="it-IT"/>
          </a:p>
        </p:txBody>
      </p:sp>
    </p:spTree>
    <p:extLst>
      <p:ext uri="{BB962C8B-B14F-4D97-AF65-F5344CB8AC3E}">
        <p14:creationId xmlns:p14="http://schemas.microsoft.com/office/powerpoint/2010/main" val="228023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5214E94-E438-4997-82B5-86E8FEDB1961}" type="datetimeFigureOut">
              <a:rPr lang="it-IT" smtClean="0"/>
              <a:t>17/09/2019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F5B0434-E334-4938-81BA-1FB6FFB19D32}" type="slidenum">
              <a:rPr lang="it-IT" smtClean="0"/>
              <a:t>‹N›</a:t>
            </a:fld>
            <a:endParaRPr lang="it-IT"/>
          </a:p>
        </p:txBody>
      </p:sp>
    </p:spTree>
    <p:extLst>
      <p:ext uri="{BB962C8B-B14F-4D97-AF65-F5344CB8AC3E}">
        <p14:creationId xmlns:p14="http://schemas.microsoft.com/office/powerpoint/2010/main" val="225300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5214E94-E438-4997-82B5-86E8FEDB1961}" type="datetimeFigureOut">
              <a:rPr lang="it-IT" smtClean="0"/>
              <a:t>17/09/2019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F5B0434-E334-4938-81BA-1FB6FFB19D32}" type="slidenum">
              <a:rPr lang="it-IT" smtClean="0"/>
              <a:t>‹N›</a:t>
            </a:fld>
            <a:endParaRPr lang="it-IT"/>
          </a:p>
        </p:txBody>
      </p:sp>
    </p:spTree>
    <p:extLst>
      <p:ext uri="{BB962C8B-B14F-4D97-AF65-F5344CB8AC3E}">
        <p14:creationId xmlns:p14="http://schemas.microsoft.com/office/powerpoint/2010/main" val="133678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5214E94-E438-4997-82B5-86E8FEDB1961}" type="datetimeFigureOut">
              <a:rPr lang="it-IT" smtClean="0"/>
              <a:t>17/09/2019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5B0434-E334-4938-81BA-1FB6FFB19D32}" type="slidenum">
              <a:rPr lang="it-IT" smtClean="0"/>
              <a:t>‹N›</a:t>
            </a:fld>
            <a:endParaRPr lang="it-IT"/>
          </a:p>
        </p:txBody>
      </p:sp>
    </p:spTree>
    <p:extLst>
      <p:ext uri="{BB962C8B-B14F-4D97-AF65-F5344CB8AC3E}">
        <p14:creationId xmlns:p14="http://schemas.microsoft.com/office/powerpoint/2010/main" val="66755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5214E94-E438-4997-82B5-86E8FEDB1961}" type="datetimeFigureOut">
              <a:rPr lang="it-IT" smtClean="0"/>
              <a:t>17/09/2019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5B0434-E334-4938-81BA-1FB6FFB19D32}" type="slidenum">
              <a:rPr lang="it-IT" smtClean="0"/>
              <a:t>‹N›</a:t>
            </a:fld>
            <a:endParaRPr lang="it-IT"/>
          </a:p>
        </p:txBody>
      </p:sp>
    </p:spTree>
    <p:extLst>
      <p:ext uri="{BB962C8B-B14F-4D97-AF65-F5344CB8AC3E}">
        <p14:creationId xmlns:p14="http://schemas.microsoft.com/office/powerpoint/2010/main" val="4267978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14E94-E438-4997-82B5-86E8FEDB1961}" type="datetimeFigureOut">
              <a:rPr lang="it-IT" smtClean="0"/>
              <a:t>17/09/2019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B0434-E334-4938-81BA-1FB6FFB19D32}" type="slidenum">
              <a:rPr lang="it-IT" smtClean="0"/>
              <a:t>‹N›</a:t>
            </a:fld>
            <a:endParaRPr lang="it-IT"/>
          </a:p>
        </p:txBody>
      </p:sp>
    </p:spTree>
    <p:extLst>
      <p:ext uri="{BB962C8B-B14F-4D97-AF65-F5344CB8AC3E}">
        <p14:creationId xmlns:p14="http://schemas.microsoft.com/office/powerpoint/2010/main" val="1347307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214E94-E438-4997-82B5-86E8FEDB1961}" type="datetimeFigureOut">
              <a:rPr lang="it-IT" smtClean="0">
                <a:solidFill>
                  <a:prstClr val="black">
                    <a:tint val="75000"/>
                  </a:prstClr>
                </a:solidFill>
              </a:rPr>
              <a:pPr/>
              <a:t>17/09/2019</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B0434-E334-4938-81BA-1FB6FFB19D32}"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96034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4800" b="1" dirty="0" smtClean="0"/>
              <a:t>PROGETTO ALBORELLA 2019</a:t>
            </a:r>
            <a:endParaRPr lang="it-IT" sz="4800" b="1" dirty="0"/>
          </a:p>
        </p:txBody>
      </p:sp>
      <p:sp>
        <p:nvSpPr>
          <p:cNvPr id="3" name="Sottotitolo 2"/>
          <p:cNvSpPr>
            <a:spLocks noGrp="1"/>
          </p:cNvSpPr>
          <p:nvPr>
            <p:ph type="subTitle" idx="1"/>
          </p:nvPr>
        </p:nvSpPr>
        <p:spPr>
          <a:xfrm>
            <a:off x="3851920" y="4437112"/>
            <a:ext cx="4392488" cy="1872208"/>
          </a:xfrm>
        </p:spPr>
        <p:txBody>
          <a:bodyPr>
            <a:normAutofit/>
          </a:bodyPr>
          <a:lstStyle/>
          <a:p>
            <a:r>
              <a:rPr lang="it-IT" sz="2800" i="1" dirty="0" smtClean="0">
                <a:solidFill>
                  <a:schemeClr val="tx1"/>
                </a:solidFill>
              </a:rPr>
              <a:t>A cura di </a:t>
            </a:r>
            <a:r>
              <a:rPr lang="it-IT" sz="2800" i="1" dirty="0" err="1" smtClean="0">
                <a:solidFill>
                  <a:schemeClr val="tx1"/>
                </a:solidFill>
              </a:rPr>
              <a:t>UPSdG</a:t>
            </a:r>
            <a:r>
              <a:rPr lang="it-IT" sz="2800" i="1" dirty="0" smtClean="0">
                <a:solidFill>
                  <a:schemeClr val="tx1"/>
                </a:solidFill>
              </a:rPr>
              <a:t> con la collaborazione del dott. Giacinti Andrea</a:t>
            </a:r>
            <a:endParaRPr lang="it-IT" sz="2800" i="1" dirty="0">
              <a:solidFill>
                <a:schemeClr val="tx1"/>
              </a:solidFill>
            </a:endParaRPr>
          </a:p>
        </p:txBody>
      </p:sp>
      <p:graphicFrame>
        <p:nvGraphicFramePr>
          <p:cNvPr id="4" name="Tabella 3"/>
          <p:cNvGraphicFramePr>
            <a:graphicFrameLocks noGrp="1"/>
          </p:cNvGraphicFramePr>
          <p:nvPr>
            <p:extLst>
              <p:ext uri="{D42A27DB-BD31-4B8C-83A1-F6EECF244321}">
                <p14:modId xmlns:p14="http://schemas.microsoft.com/office/powerpoint/2010/main" val="1916206454"/>
              </p:ext>
            </p:extLst>
          </p:nvPr>
        </p:nvGraphicFramePr>
        <p:xfrm>
          <a:off x="5652120" y="836712"/>
          <a:ext cx="2304256" cy="370840"/>
        </p:xfrm>
        <a:graphic>
          <a:graphicData uri="http://schemas.openxmlformats.org/drawingml/2006/table">
            <a:tbl>
              <a:tblPr firstRow="1" bandRow="1">
                <a:tableStyleId>{5C22544A-7EE6-4342-B048-85BDC9FD1C3A}</a:tableStyleId>
              </a:tblPr>
              <a:tblGrid>
                <a:gridCol w="2304256"/>
              </a:tblGrid>
              <a:tr h="370840">
                <a:tc>
                  <a:txBody>
                    <a:bodyPr/>
                    <a:lstStyle/>
                    <a:p>
                      <a:r>
                        <a:rPr lang="it-IT" dirty="0" smtClean="0"/>
                        <a:t>Brenzone, </a:t>
                      </a:r>
                      <a:r>
                        <a:rPr lang="it-IT" dirty="0" smtClean="0"/>
                        <a:t>19.09.2019</a:t>
                      </a:r>
                      <a:endParaRPr lang="it-IT" dirty="0"/>
                    </a:p>
                  </a:txBody>
                  <a:tcPr/>
                </a:tc>
              </a:tr>
            </a:tbl>
          </a:graphicData>
        </a:graphic>
      </p:graphicFrame>
    </p:spTree>
    <p:extLst>
      <p:ext uri="{BB962C8B-B14F-4D97-AF65-F5344CB8AC3E}">
        <p14:creationId xmlns:p14="http://schemas.microsoft.com/office/powerpoint/2010/main" val="152003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16632"/>
            <a:ext cx="8928992" cy="1301006"/>
          </a:xfrm>
        </p:spPr>
        <p:txBody>
          <a:bodyPr>
            <a:normAutofit fontScale="90000"/>
          </a:bodyPr>
          <a:lstStyle/>
          <a:p>
            <a:r>
              <a:rPr lang="it-IT" sz="2400" dirty="0">
                <a:solidFill>
                  <a:prstClr val="black"/>
                </a:solidFill>
              </a:rPr>
              <a:t>Qui siamo riusciti a posizionare un gran numero di cassette con le loro luci e tutto il necessario, e a raccogliere una quantità abbondante di materiale in pochi giorni, durante una frega </a:t>
            </a:r>
            <a:r>
              <a:rPr lang="it-IT" sz="2400" dirty="0" smtClean="0">
                <a:solidFill>
                  <a:prstClr val="black"/>
                </a:solidFill>
              </a:rPr>
              <a:t>frenetica in pochi cm di acqua</a:t>
            </a:r>
            <a:r>
              <a:rPr lang="it-IT" sz="2400" dirty="0" smtClean="0">
                <a:solidFill>
                  <a:prstClr val="black"/>
                </a:solidFill>
              </a:rPr>
              <a:t>.</a:t>
            </a:r>
            <a:endParaRPr lang="it-IT" dirty="0"/>
          </a:p>
        </p:txBody>
      </p:sp>
      <p:pic>
        <p:nvPicPr>
          <p:cNvPr id="5" name="Segnaposto contenut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484783"/>
            <a:ext cx="4860032" cy="2733767"/>
          </a:xfrm>
        </p:spPr>
      </p:pic>
      <p:pic>
        <p:nvPicPr>
          <p:cNvPr id="6" name="Segnaposto contenuto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35580" y="1484784"/>
            <a:ext cx="1979712" cy="3516142"/>
          </a:xfr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205240"/>
            <a:ext cx="4716016" cy="2652759"/>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3986" y="4214242"/>
            <a:ext cx="4700014" cy="2643758"/>
          </a:xfrm>
          <a:prstGeom prst="rect">
            <a:avLst/>
          </a:prstGeom>
        </p:spPr>
      </p:pic>
      <p:graphicFrame>
        <p:nvGraphicFramePr>
          <p:cNvPr id="9" name="Tabella 8"/>
          <p:cNvGraphicFramePr>
            <a:graphicFrameLocks noGrp="1"/>
          </p:cNvGraphicFramePr>
          <p:nvPr>
            <p:extLst>
              <p:ext uri="{D42A27DB-BD31-4B8C-83A1-F6EECF244321}">
                <p14:modId xmlns:p14="http://schemas.microsoft.com/office/powerpoint/2010/main" val="2899262165"/>
              </p:ext>
            </p:extLst>
          </p:nvPr>
        </p:nvGraphicFramePr>
        <p:xfrm>
          <a:off x="6789328" y="1484784"/>
          <a:ext cx="2319176" cy="2729458"/>
        </p:xfrm>
        <a:graphic>
          <a:graphicData uri="http://schemas.openxmlformats.org/drawingml/2006/table">
            <a:tbl>
              <a:tblPr firstRow="1" bandRow="1">
                <a:tableStyleId>{5C22544A-7EE6-4342-B048-85BDC9FD1C3A}</a:tableStyleId>
              </a:tblPr>
              <a:tblGrid>
                <a:gridCol w="2319176"/>
              </a:tblGrid>
              <a:tr h="2729458">
                <a:tc>
                  <a:txBody>
                    <a:bodyPr/>
                    <a:lstStyle/>
                    <a:p>
                      <a:r>
                        <a:rPr lang="it-IT" sz="1600" dirty="0" smtClean="0"/>
                        <a:t>Sponde comode, facilità</a:t>
                      </a:r>
                      <a:r>
                        <a:rPr lang="it-IT" sz="1600" baseline="0" dirty="0" smtClean="0"/>
                        <a:t> di accesso, acqua limpida, un gran </a:t>
                      </a:r>
                      <a:r>
                        <a:rPr lang="it-IT" sz="1600" baseline="0" dirty="0" smtClean="0"/>
                        <a:t>numero </a:t>
                      </a:r>
                      <a:r>
                        <a:rPr lang="it-IT" sz="1600" baseline="0" dirty="0" smtClean="0"/>
                        <a:t>di </a:t>
                      </a:r>
                      <a:r>
                        <a:rPr lang="it-IT" sz="1600" baseline="0" dirty="0" smtClean="0"/>
                        <a:t>riproduttori </a:t>
                      </a:r>
                      <a:r>
                        <a:rPr lang="it-IT" sz="1600" baseline="0" dirty="0" smtClean="0"/>
                        <a:t>e controllo sui letti di frega depositati in acqua da parte del personale sono state le chiavi del successo in questo luogo</a:t>
                      </a:r>
                      <a:endParaRPr lang="it-IT" sz="1600" dirty="0"/>
                    </a:p>
                  </a:txBody>
                  <a:tcPr/>
                </a:tc>
              </a:tr>
            </a:tbl>
          </a:graphicData>
        </a:graphic>
      </p:graphicFrame>
    </p:spTree>
    <p:extLst>
      <p:ext uri="{BB962C8B-B14F-4D97-AF65-F5344CB8AC3E}">
        <p14:creationId xmlns:p14="http://schemas.microsoft.com/office/powerpoint/2010/main" val="10365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274638"/>
            <a:ext cx="8712968" cy="1143000"/>
          </a:xfrm>
        </p:spPr>
        <p:txBody>
          <a:bodyPr>
            <a:noAutofit/>
          </a:bodyPr>
          <a:lstStyle/>
          <a:p>
            <a:r>
              <a:rPr lang="it-IT" sz="2400" dirty="0" smtClean="0"/>
              <a:t>Le cassette piene di uova fecondate sono state portate sul Lago con le altre per mezzo di furgoni debitamente attrezzati, e pochi giorni dopo si è potuto procedere alla fase conclusiva: il controllo dell’avvenuta schiusa.</a:t>
            </a:r>
            <a:endParaRPr lang="it-IT" sz="2400" dirty="0"/>
          </a:p>
        </p:txBody>
      </p:sp>
      <p:pic>
        <p:nvPicPr>
          <p:cNvPr id="5" name="Segnaposto contenut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1628799"/>
            <a:ext cx="4788024" cy="2686685"/>
          </a:xfrm>
        </p:spPr>
      </p:pic>
      <p:pic>
        <p:nvPicPr>
          <p:cNvPr id="6" name="Segnaposto contenuto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0" y="4171313"/>
            <a:ext cx="4788024" cy="2686687"/>
          </a:xfr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7187" y="1628800"/>
            <a:ext cx="4403041" cy="2470663"/>
          </a:xfrm>
          <a:prstGeom prst="rect">
            <a:avLst/>
          </a:prstGeom>
        </p:spPr>
      </p:pic>
      <p:graphicFrame>
        <p:nvGraphicFramePr>
          <p:cNvPr id="8" name="Tabella 7"/>
          <p:cNvGraphicFramePr>
            <a:graphicFrameLocks noGrp="1"/>
          </p:cNvGraphicFramePr>
          <p:nvPr>
            <p:extLst>
              <p:ext uri="{D42A27DB-BD31-4B8C-83A1-F6EECF244321}">
                <p14:modId xmlns:p14="http://schemas.microsoft.com/office/powerpoint/2010/main" val="2769608677"/>
              </p:ext>
            </p:extLst>
          </p:nvPr>
        </p:nvGraphicFramePr>
        <p:xfrm>
          <a:off x="4757187" y="4099463"/>
          <a:ext cx="4386813" cy="2834640"/>
        </p:xfrm>
        <a:graphic>
          <a:graphicData uri="http://schemas.openxmlformats.org/drawingml/2006/table">
            <a:tbl>
              <a:tblPr firstRow="1" bandRow="1">
                <a:tableStyleId>{5C22544A-7EE6-4342-B048-85BDC9FD1C3A}</a:tableStyleId>
              </a:tblPr>
              <a:tblGrid>
                <a:gridCol w="4386813"/>
              </a:tblGrid>
              <a:tr h="2758537">
                <a:tc>
                  <a:txBody>
                    <a:bodyPr/>
                    <a:lstStyle/>
                    <a:p>
                      <a:r>
                        <a:rPr lang="it-IT" dirty="0" smtClean="0">
                          <a:solidFill>
                            <a:srgbClr val="FF0000"/>
                          </a:solidFill>
                        </a:rPr>
                        <a:t>Il controllo è stato visivo e si sono ricercati i corion delle uova schiuse.</a:t>
                      </a:r>
                      <a:r>
                        <a:rPr lang="it-IT" baseline="0" dirty="0" smtClean="0">
                          <a:solidFill>
                            <a:srgbClr val="FF0000"/>
                          </a:solidFill>
                        </a:rPr>
                        <a:t> Apparentemente le uova hanno schiuso più che bene: ne sono state osservate molte ormai vuote e non ne sono state trovate di scure o marcescenti.</a:t>
                      </a:r>
                    </a:p>
                    <a:p>
                      <a:r>
                        <a:rPr lang="it-IT" baseline="0" dirty="0" smtClean="0">
                          <a:solidFill>
                            <a:srgbClr val="FF0000"/>
                          </a:solidFill>
                        </a:rPr>
                        <a:t>I sub hanno inoltre osservato e filmato a fine Agosto/primi di Settembre dei soggetti giovani ben formati, anche se è difficile ricondurli con certezza alla semina.</a:t>
                      </a:r>
                      <a:endParaRPr lang="it-IT" dirty="0">
                        <a:solidFill>
                          <a:srgbClr val="FF0000"/>
                        </a:solidFill>
                      </a:endParaRPr>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317809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404665"/>
            <a:ext cx="7772400" cy="2088232"/>
          </a:xfrm>
        </p:spPr>
        <p:txBody>
          <a:bodyPr>
            <a:normAutofit/>
          </a:bodyPr>
          <a:lstStyle/>
          <a:p>
            <a:r>
              <a:rPr lang="it-IT" sz="4800" dirty="0" smtClean="0">
                <a:solidFill>
                  <a:srgbClr val="FF0000"/>
                </a:solidFill>
              </a:rPr>
              <a:t>Riusciremo a proseguire con il progetto il prossimo anno?</a:t>
            </a:r>
            <a:endParaRPr lang="it-IT" sz="4800" dirty="0">
              <a:solidFill>
                <a:srgbClr val="FF0000"/>
              </a:solidFill>
            </a:endParaRPr>
          </a:p>
        </p:txBody>
      </p:sp>
      <p:sp>
        <p:nvSpPr>
          <p:cNvPr id="3" name="Sottotitolo 2"/>
          <p:cNvSpPr>
            <a:spLocks noGrp="1"/>
          </p:cNvSpPr>
          <p:nvPr>
            <p:ph type="subTitle" idx="1"/>
          </p:nvPr>
        </p:nvSpPr>
        <p:spPr>
          <a:xfrm>
            <a:off x="323528" y="2780928"/>
            <a:ext cx="8424936" cy="2857872"/>
          </a:xfrm>
        </p:spPr>
        <p:txBody>
          <a:bodyPr>
            <a:noAutofit/>
          </a:bodyPr>
          <a:lstStyle/>
          <a:p>
            <a:r>
              <a:rPr lang="it-IT" sz="2400" b="1" dirty="0" smtClean="0">
                <a:solidFill>
                  <a:srgbClr val="FF0000"/>
                </a:solidFill>
              </a:rPr>
              <a:t>L’alborella, oltre che fonte di reddito per la pesca, rappresenta un importante anello della catena alimentare lacustre.</a:t>
            </a:r>
          </a:p>
          <a:p>
            <a:endParaRPr lang="it-IT" sz="2400" b="1" dirty="0" smtClean="0">
              <a:solidFill>
                <a:srgbClr val="FF0000"/>
              </a:solidFill>
            </a:endParaRPr>
          </a:p>
          <a:p>
            <a:r>
              <a:rPr lang="it-IT" sz="2400" b="1" dirty="0" smtClean="0">
                <a:solidFill>
                  <a:srgbClr val="FF0000"/>
                </a:solidFill>
              </a:rPr>
              <a:t>Abbiamo individuato delle criticità nelle fasi operative, pensato a modifiche e soluzioni… la prossima volta saremo sicuramente più preparati e competenti rispetto a questo primo tentativo che può essere considerato una buona prova teorica e pratica.</a:t>
            </a:r>
            <a:endParaRPr lang="it-IT" sz="2400" b="1" dirty="0">
              <a:solidFill>
                <a:srgbClr val="FF0000"/>
              </a:solidFill>
            </a:endParaRPr>
          </a:p>
        </p:txBody>
      </p:sp>
    </p:spTree>
    <p:extLst>
      <p:ext uri="{BB962C8B-B14F-4D97-AF65-F5344CB8AC3E}">
        <p14:creationId xmlns:p14="http://schemas.microsoft.com/office/powerpoint/2010/main" val="846408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t>GRAZIE </a:t>
            </a:r>
            <a:r>
              <a:rPr lang="it-IT" b="1" dirty="0" smtClean="0"/>
              <a:t>PER L’ATTENZIONE</a:t>
            </a:r>
            <a:endParaRPr lang="it-IT" b="1" dirty="0"/>
          </a:p>
        </p:txBody>
      </p:sp>
    </p:spTree>
    <p:extLst>
      <p:ext uri="{BB962C8B-B14F-4D97-AF65-F5344CB8AC3E}">
        <p14:creationId xmlns:p14="http://schemas.microsoft.com/office/powerpoint/2010/main" val="255345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962674"/>
          </a:xfrm>
        </p:spPr>
        <p:txBody>
          <a:bodyPr>
            <a:noAutofit/>
          </a:bodyPr>
          <a:lstStyle/>
          <a:p>
            <a:r>
              <a:rPr lang="it-IT" sz="2800" dirty="0" smtClean="0"/>
              <a:t>Il «Progetto Alborella» nasce da un’idea che aleggiava nelle menti di </a:t>
            </a:r>
            <a:r>
              <a:rPr lang="it-IT" sz="2800" dirty="0" err="1" smtClean="0"/>
              <a:t>UPSdG</a:t>
            </a:r>
            <a:r>
              <a:rPr lang="it-IT" sz="2800" dirty="0" smtClean="0"/>
              <a:t> e del dott. Giacinti già da tempo.</a:t>
            </a:r>
            <a:br>
              <a:rPr lang="it-IT" sz="2800" dirty="0" smtClean="0"/>
            </a:br>
            <a:r>
              <a:rPr lang="it-IT" sz="2800" dirty="0" smtClean="0"/>
              <a:t>Un progetto semplice, ma forse l’unico che permettesse di tentare la reintroduzione di questa specie nel Lago di Garda.</a:t>
            </a:r>
            <a:br>
              <a:rPr lang="it-IT" sz="2800" dirty="0" smtClean="0"/>
            </a:br>
            <a:r>
              <a:rPr lang="it-IT" sz="2800" dirty="0" smtClean="0"/>
              <a:t>Purtroppo a seguito di varie cause probabilmente concatenate tra loro l’ «</a:t>
            </a:r>
            <a:r>
              <a:rPr lang="it-IT" sz="2800" dirty="0" err="1" smtClean="0"/>
              <a:t>Alburnus</a:t>
            </a:r>
            <a:r>
              <a:rPr lang="it-IT" sz="2800" dirty="0" smtClean="0"/>
              <a:t> </a:t>
            </a:r>
            <a:r>
              <a:rPr lang="it-IT" sz="2800" dirty="0" err="1" smtClean="0"/>
              <a:t>alburnus</a:t>
            </a:r>
            <a:r>
              <a:rPr lang="it-IT" sz="2800" dirty="0" smtClean="0"/>
              <a:t>» ha subito un rapido declino di cui tutti si sono </a:t>
            </a:r>
            <a:r>
              <a:rPr lang="it-IT" sz="2800" dirty="0" smtClean="0"/>
              <a:t>accorti. </a:t>
            </a:r>
            <a:r>
              <a:rPr lang="it-IT" sz="2800" dirty="0" smtClean="0"/>
              <a:t>E’ </a:t>
            </a:r>
            <a:r>
              <a:rPr lang="it-IT" sz="2800" dirty="0" smtClean="0"/>
              <a:t>stato </a:t>
            </a:r>
            <a:r>
              <a:rPr lang="it-IT" sz="2800" dirty="0" smtClean="0"/>
              <a:t>chiaro fin da subito che se si voleva tentare di fare qualcosa era necessario intervenire sulla fase di uovo, date le difficoltà nel reperire l’adulto da immettere, e la difficoltà di adattamento di questa specie in ambienti diversi da quelli di nascita</a:t>
            </a:r>
            <a:r>
              <a:rPr lang="it-IT" sz="2400" dirty="0" smtClean="0"/>
              <a:t>.</a:t>
            </a:r>
            <a:endParaRPr lang="it-IT" sz="2400" dirty="0"/>
          </a:p>
        </p:txBody>
      </p:sp>
    </p:spTree>
    <p:extLst>
      <p:ext uri="{BB962C8B-B14F-4D97-AF65-F5344CB8AC3E}">
        <p14:creationId xmlns:p14="http://schemas.microsoft.com/office/powerpoint/2010/main" val="185316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1520" y="548680"/>
            <a:ext cx="4968552" cy="5688632"/>
          </a:xfrm>
        </p:spPr>
        <p:txBody>
          <a:bodyPr>
            <a:noAutofit/>
          </a:bodyPr>
          <a:lstStyle/>
          <a:p>
            <a:r>
              <a:rPr lang="it-IT" sz="2400" dirty="0" smtClean="0"/>
              <a:t>Questa specie ha rappresentato per secoli una fonte di sostentamento importante per le popolazioni rurali rivierasche, e al momento della sua scomparsa commerciale veniva pescata in grande quantità per essere venduta alla ristorazione locale.</a:t>
            </a:r>
            <a:br>
              <a:rPr lang="it-IT" sz="2400" dirty="0" smtClean="0"/>
            </a:br>
            <a:r>
              <a:rPr lang="it-IT" sz="2400" dirty="0" smtClean="0"/>
              <a:t>Veniva </a:t>
            </a:r>
            <a:r>
              <a:rPr lang="it-IT" sz="2400" dirty="0" smtClean="0"/>
              <a:t>cercata </a:t>
            </a:r>
            <a:r>
              <a:rPr lang="it-IT" sz="2400" dirty="0" smtClean="0"/>
              <a:t>ardentemente anche dai pescatori dilettanti sia per utilizzarla come esca, sia per la bontà delle sue carni in cucina.</a:t>
            </a:r>
            <a:endParaRPr lang="it-IT" sz="24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64088" y="455226"/>
            <a:ext cx="3330195" cy="5914718"/>
          </a:xfrm>
        </p:spPr>
      </p:pic>
    </p:spTree>
    <p:extLst>
      <p:ext uri="{BB962C8B-B14F-4D97-AF65-F5344CB8AC3E}">
        <p14:creationId xmlns:p14="http://schemas.microsoft.com/office/powerpoint/2010/main" val="1123526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890666"/>
          </a:xfrm>
        </p:spPr>
        <p:txBody>
          <a:bodyPr>
            <a:noAutofit/>
          </a:bodyPr>
          <a:lstStyle/>
          <a:p>
            <a:r>
              <a:rPr lang="it-IT" sz="3600" dirty="0" smtClean="0"/>
              <a:t>Una </a:t>
            </a:r>
            <a:r>
              <a:rPr lang="it-IT" sz="3600" dirty="0" smtClean="0">
                <a:solidFill>
                  <a:srgbClr val="FF0000"/>
                </a:solidFill>
              </a:rPr>
              <a:t>fase</a:t>
            </a:r>
            <a:r>
              <a:rPr lang="it-IT" sz="3600" dirty="0" smtClean="0"/>
              <a:t> puramente </a:t>
            </a:r>
            <a:r>
              <a:rPr lang="it-IT" sz="3600" dirty="0" smtClean="0">
                <a:solidFill>
                  <a:srgbClr val="FF0000"/>
                </a:solidFill>
              </a:rPr>
              <a:t>progettual</a:t>
            </a:r>
            <a:r>
              <a:rPr lang="it-IT" sz="3600" dirty="0">
                <a:solidFill>
                  <a:srgbClr val="FF0000"/>
                </a:solidFill>
              </a:rPr>
              <a:t>e</a:t>
            </a:r>
            <a:r>
              <a:rPr lang="it-IT" sz="3600" dirty="0" smtClean="0"/>
              <a:t> </a:t>
            </a:r>
            <a:r>
              <a:rPr lang="it-IT" sz="3600" dirty="0" smtClean="0"/>
              <a:t>ha preceduto l’avvio di tutte quelle pratiche.</a:t>
            </a:r>
            <a:br>
              <a:rPr lang="it-IT" sz="3600" dirty="0" smtClean="0"/>
            </a:br>
            <a:r>
              <a:rPr lang="it-IT" sz="3600" dirty="0" smtClean="0"/>
              <a:t>Qui si è lavorato molto a tavolino per decidere un piano di lavoro e impostare un calendario operativo, acquistare tutto il necessario, noleggiare i mezzi di trasporto, scegliere i siti di prelievo e quelli di messa in posa nel Lago, richiedere i permessi necessari a poter operare …</a:t>
            </a:r>
            <a:endParaRPr lang="it-IT" sz="3600" dirty="0"/>
          </a:p>
        </p:txBody>
      </p:sp>
    </p:spTree>
    <p:extLst>
      <p:ext uri="{BB962C8B-B14F-4D97-AF65-F5344CB8AC3E}">
        <p14:creationId xmlns:p14="http://schemas.microsoft.com/office/powerpoint/2010/main" val="428053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07504" y="274638"/>
            <a:ext cx="8928992" cy="1143000"/>
          </a:xfrm>
        </p:spPr>
        <p:txBody>
          <a:bodyPr>
            <a:noAutofit/>
          </a:bodyPr>
          <a:lstStyle/>
          <a:p>
            <a:r>
              <a:rPr lang="it-IT" sz="2200" dirty="0" smtClean="0"/>
              <a:t>Nella</a:t>
            </a:r>
            <a:r>
              <a:rPr lang="it-IT" sz="2200" dirty="0" smtClean="0"/>
              <a:t> </a:t>
            </a:r>
            <a:r>
              <a:rPr lang="it-IT" sz="2200" dirty="0" smtClean="0"/>
              <a:t>prima fase pratica del progetto è stata eseguire una lunga serie di </a:t>
            </a:r>
            <a:r>
              <a:rPr lang="it-IT" sz="2200" dirty="0" smtClean="0">
                <a:solidFill>
                  <a:srgbClr val="FF0000"/>
                </a:solidFill>
              </a:rPr>
              <a:t>sopralluoghi</a:t>
            </a:r>
            <a:r>
              <a:rPr lang="it-IT" sz="2200" dirty="0" smtClean="0"/>
              <a:t>, spalmati in diverse giornate, durante i quali sono stati ricercati i nuclei riproduttivi </a:t>
            </a:r>
            <a:r>
              <a:rPr lang="it-IT" sz="2200" dirty="0" smtClean="0"/>
              <a:t>ed </a:t>
            </a:r>
            <a:r>
              <a:rPr lang="it-IT" sz="2200" dirty="0" smtClean="0"/>
              <a:t>è </a:t>
            </a:r>
            <a:r>
              <a:rPr lang="it-IT" sz="2200" dirty="0" smtClean="0"/>
              <a:t>stato </a:t>
            </a:r>
            <a:r>
              <a:rPr lang="it-IT" sz="2200" dirty="0" smtClean="0"/>
              <a:t>valutato lo </a:t>
            </a:r>
            <a:r>
              <a:rPr lang="it-IT" sz="2200" dirty="0" smtClean="0">
                <a:solidFill>
                  <a:srgbClr val="FF0000"/>
                </a:solidFill>
              </a:rPr>
              <a:t>stato di maturazione </a:t>
            </a:r>
            <a:r>
              <a:rPr lang="it-IT" sz="2200" dirty="0" smtClean="0"/>
              <a:t>delle gonadi tramite il prelievo </a:t>
            </a:r>
            <a:r>
              <a:rPr lang="it-IT" sz="2200" dirty="0" smtClean="0"/>
              <a:t>e la manipolazione di </a:t>
            </a:r>
            <a:r>
              <a:rPr lang="it-IT" sz="2200" dirty="0" smtClean="0"/>
              <a:t>qualche esemplare.</a:t>
            </a:r>
            <a:endParaRPr lang="it-IT" sz="2200" dirty="0"/>
          </a:p>
        </p:txBody>
      </p:sp>
      <p:sp>
        <p:nvSpPr>
          <p:cNvPr id="3" name="Segnaposto testo 2"/>
          <p:cNvSpPr>
            <a:spLocks noGrp="1"/>
          </p:cNvSpPr>
          <p:nvPr>
            <p:ph type="body" idx="1"/>
          </p:nvPr>
        </p:nvSpPr>
        <p:spPr>
          <a:xfrm>
            <a:off x="457200" y="1556792"/>
            <a:ext cx="4258816" cy="720080"/>
          </a:xfrm>
        </p:spPr>
        <p:txBody>
          <a:bodyPr>
            <a:normAutofit fontScale="92500" lnSpcReduction="10000"/>
          </a:bodyPr>
          <a:lstStyle/>
          <a:p>
            <a:r>
              <a:rPr lang="it-IT" dirty="0" smtClean="0"/>
              <a:t>Esemplare femmina con gonade ancora immatura</a:t>
            </a:r>
            <a:endParaRPr lang="it-IT" dirty="0"/>
          </a:p>
        </p:txBody>
      </p:sp>
      <p:pic>
        <p:nvPicPr>
          <p:cNvPr id="7" name="Segnaposto contenut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7584" y="2349500"/>
            <a:ext cx="3066536" cy="4087048"/>
          </a:xfrm>
        </p:spPr>
      </p:pic>
      <p:sp>
        <p:nvSpPr>
          <p:cNvPr id="5" name="Segnaposto testo 4"/>
          <p:cNvSpPr>
            <a:spLocks noGrp="1"/>
          </p:cNvSpPr>
          <p:nvPr>
            <p:ph type="body" sz="quarter" idx="3"/>
          </p:nvPr>
        </p:nvSpPr>
        <p:spPr>
          <a:xfrm>
            <a:off x="4645025" y="1772815"/>
            <a:ext cx="4041775" cy="402059"/>
          </a:xfrm>
        </p:spPr>
        <p:txBody>
          <a:bodyPr>
            <a:normAutofit fontScale="92500" lnSpcReduction="10000"/>
          </a:bodyPr>
          <a:lstStyle/>
          <a:p>
            <a:r>
              <a:rPr lang="it-IT" dirty="0" smtClean="0"/>
              <a:t>Esemplare maschio già fluente</a:t>
            </a:r>
            <a:endParaRPr lang="it-IT" dirty="0"/>
          </a:p>
        </p:txBody>
      </p:sp>
      <p:pic>
        <p:nvPicPr>
          <p:cNvPr id="8" name="Segnaposto contenuto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249086" y="2349500"/>
            <a:ext cx="3079132" cy="4103836"/>
          </a:xfrm>
        </p:spPr>
      </p:pic>
    </p:spTree>
    <p:extLst>
      <p:ext uri="{BB962C8B-B14F-4D97-AF65-F5344CB8AC3E}">
        <p14:creationId xmlns:p14="http://schemas.microsoft.com/office/powerpoint/2010/main" val="336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2400" dirty="0">
                <a:solidFill>
                  <a:prstClr val="black"/>
                </a:solidFill>
              </a:rPr>
              <a:t>La seconda fase ha visto impegnati vari gruppi di volontari nel creare le </a:t>
            </a:r>
            <a:r>
              <a:rPr lang="it-IT" sz="2400" dirty="0">
                <a:solidFill>
                  <a:srgbClr val="FF0000"/>
                </a:solidFill>
              </a:rPr>
              <a:t>strutture</a:t>
            </a:r>
            <a:r>
              <a:rPr lang="it-IT" sz="2400" dirty="0">
                <a:solidFill>
                  <a:prstClr val="black"/>
                </a:solidFill>
              </a:rPr>
              <a:t> necessarie alla protezione delle uova in lago e nel posizionarle nei 2 siti prescelti</a:t>
            </a:r>
            <a:r>
              <a:rPr lang="it-IT" sz="2400" dirty="0" smtClean="0">
                <a:solidFill>
                  <a:prstClr val="black"/>
                </a:solidFill>
              </a:rPr>
              <a:t>. </a:t>
            </a:r>
            <a:endParaRPr lang="it-IT" dirty="0"/>
          </a:p>
        </p:txBody>
      </p:sp>
      <p:pic>
        <p:nvPicPr>
          <p:cNvPr id="5" name="Segnaposto contenut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3688530"/>
            <a:ext cx="4211960" cy="3159937"/>
          </a:xfrm>
        </p:spPr>
      </p:pic>
      <p:pic>
        <p:nvPicPr>
          <p:cNvPr id="6" name="Segnaposto contenuto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11960" y="1484784"/>
            <a:ext cx="4939140" cy="2771481"/>
          </a:xfrm>
        </p:spPr>
      </p:pic>
      <p:graphicFrame>
        <p:nvGraphicFramePr>
          <p:cNvPr id="7" name="Tabella 6"/>
          <p:cNvGraphicFramePr>
            <a:graphicFrameLocks noGrp="1"/>
          </p:cNvGraphicFramePr>
          <p:nvPr>
            <p:extLst>
              <p:ext uri="{D42A27DB-BD31-4B8C-83A1-F6EECF244321}">
                <p14:modId xmlns:p14="http://schemas.microsoft.com/office/powerpoint/2010/main" val="62558630"/>
              </p:ext>
            </p:extLst>
          </p:nvPr>
        </p:nvGraphicFramePr>
        <p:xfrm>
          <a:off x="107504" y="1628800"/>
          <a:ext cx="3960440" cy="1737360"/>
        </p:xfrm>
        <a:graphic>
          <a:graphicData uri="http://schemas.openxmlformats.org/drawingml/2006/table">
            <a:tbl>
              <a:tblPr firstRow="1" bandRow="1">
                <a:tableStyleId>{5C22544A-7EE6-4342-B048-85BDC9FD1C3A}</a:tableStyleId>
              </a:tblPr>
              <a:tblGrid>
                <a:gridCol w="3960440"/>
              </a:tblGrid>
              <a:tr h="1584176">
                <a:tc>
                  <a:txBody>
                    <a:bodyPr/>
                    <a:lstStyle/>
                    <a:p>
                      <a:r>
                        <a:rPr lang="it-IT" dirty="0" smtClean="0"/>
                        <a:t>Sono state inoltre creati dei piccoli letti di frega artificiali, facilmente trasportabili e impilabili, composti da cassette di plastica forate riempite </a:t>
                      </a:r>
                      <a:r>
                        <a:rPr lang="it-IT" dirty="0" smtClean="0"/>
                        <a:t>con </a:t>
                      </a:r>
                      <a:r>
                        <a:rPr lang="it-IT" dirty="0" smtClean="0"/>
                        <a:t>ghiaia fine e chiara tenuta ferma da teli di juta.</a:t>
                      </a:r>
                      <a:endParaRPr lang="it-IT" dirty="0"/>
                    </a:p>
                  </a:txBody>
                  <a:tcPr/>
                </a:tc>
              </a:tr>
            </a:tbl>
          </a:graphicData>
        </a:graphic>
      </p:graphicFrame>
      <p:graphicFrame>
        <p:nvGraphicFramePr>
          <p:cNvPr id="8" name="Tabella 7"/>
          <p:cNvGraphicFramePr>
            <a:graphicFrameLocks noGrp="1"/>
          </p:cNvGraphicFramePr>
          <p:nvPr>
            <p:extLst>
              <p:ext uri="{D42A27DB-BD31-4B8C-83A1-F6EECF244321}">
                <p14:modId xmlns:p14="http://schemas.microsoft.com/office/powerpoint/2010/main" val="1580871602"/>
              </p:ext>
            </p:extLst>
          </p:nvPr>
        </p:nvGraphicFramePr>
        <p:xfrm>
          <a:off x="4355976" y="4653136"/>
          <a:ext cx="4680520" cy="2016224"/>
        </p:xfrm>
        <a:graphic>
          <a:graphicData uri="http://schemas.openxmlformats.org/drawingml/2006/table">
            <a:tbl>
              <a:tblPr firstRow="1" bandRow="1">
                <a:tableStyleId>{5C22544A-7EE6-4342-B048-85BDC9FD1C3A}</a:tableStyleId>
              </a:tblPr>
              <a:tblGrid>
                <a:gridCol w="4680520"/>
              </a:tblGrid>
              <a:tr h="2016224">
                <a:tc>
                  <a:txBody>
                    <a:bodyPr/>
                    <a:lstStyle/>
                    <a:p>
                      <a:r>
                        <a:rPr lang="it-IT" dirty="0" smtClean="0"/>
                        <a:t>I siti di deposizione sono stati scelti in luoghi quanto più possibile riparati dalle onde e dalla corrente, dove storicamente le alborelle hanno sempre effettuato la loro frega naturale.</a:t>
                      </a:r>
                      <a:endParaRPr lang="it-IT" dirty="0"/>
                    </a:p>
                  </a:txBody>
                  <a:tcPr/>
                </a:tc>
              </a:tr>
            </a:tbl>
          </a:graphicData>
        </a:graphic>
      </p:graphicFrame>
    </p:spTree>
    <p:extLst>
      <p:ext uri="{BB962C8B-B14F-4D97-AF65-F5344CB8AC3E}">
        <p14:creationId xmlns:p14="http://schemas.microsoft.com/office/powerpoint/2010/main" val="177854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22714"/>
          </a:xfrm>
        </p:spPr>
        <p:txBody>
          <a:bodyPr>
            <a:normAutofit fontScale="90000"/>
          </a:bodyPr>
          <a:lstStyle/>
          <a:p>
            <a:r>
              <a:rPr lang="it-IT" dirty="0" smtClean="0"/>
              <a:t>A questo punto bisognava cercare di raccogliere quante più </a:t>
            </a:r>
            <a:r>
              <a:rPr lang="it-IT" dirty="0" smtClean="0">
                <a:solidFill>
                  <a:srgbClr val="FF0000"/>
                </a:solidFill>
              </a:rPr>
              <a:t>uova fecondate </a:t>
            </a:r>
            <a:r>
              <a:rPr lang="it-IT" dirty="0" smtClean="0"/>
              <a:t>possibile, sfruttando la naturale tendenza dell’alborella a scegliere la ghiaia più omogenea e chiara come punto di deposizione, e guidando i pesci alle cassette per mezzo di deboli fasci di luce, dal momento che la frega avviene per lo più nelle ore crepuscolari e notturne.</a:t>
            </a:r>
            <a:endParaRPr lang="it-IT" dirty="0"/>
          </a:p>
        </p:txBody>
      </p:sp>
    </p:spTree>
    <p:extLst>
      <p:ext uri="{BB962C8B-B14F-4D97-AF65-F5344CB8AC3E}">
        <p14:creationId xmlns:p14="http://schemas.microsoft.com/office/powerpoint/2010/main" val="58160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22714"/>
          </a:xfrm>
        </p:spPr>
        <p:txBody>
          <a:bodyPr>
            <a:noAutofit/>
          </a:bodyPr>
          <a:lstStyle/>
          <a:p>
            <a:r>
              <a:rPr lang="it-IT" sz="3200" dirty="0" smtClean="0"/>
              <a:t>Le prime acque in cui si è intervenuto sono stati piccoli fossi di </a:t>
            </a:r>
            <a:r>
              <a:rPr lang="it-IT" sz="3200" dirty="0" smtClean="0">
                <a:solidFill>
                  <a:srgbClr val="FF0000"/>
                </a:solidFill>
              </a:rPr>
              <a:t>risorgiva </a:t>
            </a:r>
            <a:r>
              <a:rPr lang="it-IT" sz="3200" dirty="0" smtClean="0"/>
              <a:t>(</a:t>
            </a:r>
            <a:r>
              <a:rPr lang="it-IT" sz="3200" dirty="0" err="1" smtClean="0"/>
              <a:t>Menago</a:t>
            </a:r>
            <a:r>
              <a:rPr lang="it-IT" sz="3200" dirty="0" smtClean="0"/>
              <a:t> e </a:t>
            </a:r>
            <a:r>
              <a:rPr lang="it-IT" sz="3200" dirty="0" smtClean="0"/>
              <a:t>canaletti adiacenti</a:t>
            </a:r>
            <a:r>
              <a:rPr lang="it-IT" sz="3200" dirty="0" smtClean="0"/>
              <a:t>), nei quali si è sempre raccolto un po’ di materiale durante le numerose </a:t>
            </a:r>
            <a:r>
              <a:rPr lang="it-IT" sz="3200" dirty="0" smtClean="0"/>
              <a:t>uscite.</a:t>
            </a:r>
            <a:br>
              <a:rPr lang="it-IT" sz="3200" dirty="0" smtClean="0"/>
            </a:br>
            <a:r>
              <a:rPr lang="it-IT" sz="3200" dirty="0" smtClean="0"/>
              <a:t>Purtroppo lo sforzo non è stato ripagato appieno dalla resa…</a:t>
            </a:r>
            <a:r>
              <a:rPr lang="it-IT" sz="3200" dirty="0" smtClean="0"/>
              <a:t> le alborelle hanno presentato il </a:t>
            </a:r>
            <a:r>
              <a:rPr lang="it-IT" sz="3200" dirty="0" smtClean="0"/>
              <a:t>problema di fornire una frega attiva in tempi diversi, e di avere nuclei riproduttivi talvolta scarsi e </a:t>
            </a:r>
            <a:r>
              <a:rPr lang="it-IT" sz="3200" dirty="0" smtClean="0"/>
              <a:t>composti da </a:t>
            </a:r>
            <a:r>
              <a:rPr lang="it-IT" sz="3200" dirty="0" smtClean="0"/>
              <a:t>soggetti di età e taglia molto disomogenee.</a:t>
            </a:r>
            <a:br>
              <a:rPr lang="it-IT" sz="3200" dirty="0" smtClean="0"/>
            </a:br>
            <a:endParaRPr lang="it-IT" sz="3200" dirty="0"/>
          </a:p>
        </p:txBody>
      </p:sp>
    </p:spTree>
    <p:extLst>
      <p:ext uri="{BB962C8B-B14F-4D97-AF65-F5344CB8AC3E}">
        <p14:creationId xmlns:p14="http://schemas.microsoft.com/office/powerpoint/2010/main" val="1671348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106690"/>
          </a:xfrm>
        </p:spPr>
        <p:txBody>
          <a:bodyPr>
            <a:normAutofit/>
          </a:bodyPr>
          <a:lstStyle/>
          <a:p>
            <a:r>
              <a:rPr lang="it-IT" sz="3200" dirty="0">
                <a:solidFill>
                  <a:prstClr val="black"/>
                </a:solidFill>
              </a:rPr>
              <a:t>Non ritenendo sufficiente il materiale raccolto con </a:t>
            </a:r>
            <a:r>
              <a:rPr lang="it-IT" sz="3200" dirty="0" smtClean="0">
                <a:solidFill>
                  <a:prstClr val="black"/>
                </a:solidFill>
              </a:rPr>
              <a:t>in </a:t>
            </a:r>
            <a:r>
              <a:rPr lang="it-IT" sz="3200" dirty="0">
                <a:solidFill>
                  <a:prstClr val="black"/>
                </a:solidFill>
              </a:rPr>
              <a:t>questi ambienti si è deciso quindi di </a:t>
            </a:r>
            <a:r>
              <a:rPr lang="it-IT" sz="3200" dirty="0" smtClean="0">
                <a:solidFill>
                  <a:prstClr val="black"/>
                </a:solidFill>
              </a:rPr>
              <a:t>ricercarne uno completamente diverso, </a:t>
            </a:r>
            <a:r>
              <a:rPr lang="it-IT" sz="3200" dirty="0">
                <a:solidFill>
                  <a:prstClr val="black"/>
                </a:solidFill>
              </a:rPr>
              <a:t>che contenesse un gran numero di esemplari adulti e delle sponde più praticabili rispetto a quelle incolte delle risorgive.</a:t>
            </a:r>
            <a:br>
              <a:rPr lang="it-IT" sz="3200" dirty="0">
                <a:solidFill>
                  <a:prstClr val="black"/>
                </a:solidFill>
              </a:rPr>
            </a:br>
            <a:r>
              <a:rPr lang="it-IT" sz="3200" dirty="0">
                <a:solidFill>
                  <a:prstClr val="black"/>
                </a:solidFill>
              </a:rPr>
              <a:t>La soluzione è stata trovata nel </a:t>
            </a:r>
            <a:r>
              <a:rPr lang="it-IT" sz="3200" dirty="0">
                <a:solidFill>
                  <a:srgbClr val="FF0000"/>
                </a:solidFill>
              </a:rPr>
              <a:t>laghetto</a:t>
            </a:r>
            <a:r>
              <a:rPr lang="it-IT" sz="3200" dirty="0">
                <a:solidFill>
                  <a:prstClr val="black"/>
                </a:solidFill>
              </a:rPr>
              <a:t> di pesca sportiva «La Fonte» all’Alpo di Villafranca. </a:t>
            </a:r>
            <a:br>
              <a:rPr lang="it-IT" sz="3200" dirty="0">
                <a:solidFill>
                  <a:prstClr val="black"/>
                </a:solidFill>
              </a:rPr>
            </a:br>
            <a:endParaRPr lang="it-IT" sz="3200" dirty="0"/>
          </a:p>
        </p:txBody>
      </p:sp>
    </p:spTree>
    <p:extLst>
      <p:ext uri="{BB962C8B-B14F-4D97-AF65-F5344CB8AC3E}">
        <p14:creationId xmlns:p14="http://schemas.microsoft.com/office/powerpoint/2010/main" val="6589032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637</Words>
  <Application>Microsoft Office PowerPoint</Application>
  <PresentationFormat>Presentazione su schermo (4:3)</PresentationFormat>
  <Paragraphs>25</Paragraphs>
  <Slides>13</Slides>
  <Notes>0</Notes>
  <HiddenSlides>0</HiddenSlides>
  <MMClips>0</MMClips>
  <ScaleCrop>false</ScaleCrop>
  <HeadingPairs>
    <vt:vector size="4" baseType="variant">
      <vt:variant>
        <vt:lpstr>Tema</vt:lpstr>
      </vt:variant>
      <vt:variant>
        <vt:i4>2</vt:i4>
      </vt:variant>
      <vt:variant>
        <vt:lpstr>Titoli diapositive</vt:lpstr>
      </vt:variant>
      <vt:variant>
        <vt:i4>13</vt:i4>
      </vt:variant>
    </vt:vector>
  </HeadingPairs>
  <TitlesOfParts>
    <vt:vector size="15" baseType="lpstr">
      <vt:lpstr>Tema di Office</vt:lpstr>
      <vt:lpstr>1_Tema di Office</vt:lpstr>
      <vt:lpstr>PROGETTO ALBORELLA 2019</vt:lpstr>
      <vt:lpstr>Il «Progetto Alborella» nasce da un’idea che aleggiava nelle menti di UPSdG e del dott. Giacinti già da tempo. Un progetto semplice, ma forse l’unico che permettesse di tentare la reintroduzione di questa specie nel Lago di Garda. Purtroppo a seguito di varie cause probabilmente concatenate tra loro l’ «Alburnus alburnus» ha subito un rapido declino di cui tutti si sono accorti. E’ stato chiaro fin da subito che se si voleva tentare di fare qualcosa era necessario intervenire sulla fase di uovo, date le difficoltà nel reperire l’adulto da immettere, e la difficoltà di adattamento di questa specie in ambienti diversi da quelli di nascita.</vt:lpstr>
      <vt:lpstr>Questa specie ha rappresentato per secoli una fonte di sostentamento importante per le popolazioni rurali rivierasche, e al momento della sua scomparsa commerciale veniva pescata in grande quantità per essere venduta alla ristorazione locale. Veniva cercata ardentemente anche dai pescatori dilettanti sia per utilizzarla come esca, sia per la bontà delle sue carni in cucina.</vt:lpstr>
      <vt:lpstr>Una fase puramente progettuale ha preceduto l’avvio di tutte quelle pratiche. Qui si è lavorato molto a tavolino per decidere un piano di lavoro e impostare un calendario operativo, acquistare tutto il necessario, noleggiare i mezzi di trasporto, scegliere i siti di prelievo e quelli di messa in posa nel Lago, richiedere i permessi necessari a poter operare …</vt:lpstr>
      <vt:lpstr>Nella prima fase pratica del progetto è stata eseguire una lunga serie di sopralluoghi, spalmati in diverse giornate, durante i quali sono stati ricercati i nuclei riproduttivi ed è stato valutato lo stato di maturazione delle gonadi tramite il prelievo e la manipolazione di qualche esemplare.</vt:lpstr>
      <vt:lpstr>La seconda fase ha visto impegnati vari gruppi di volontari nel creare le strutture necessarie alla protezione delle uova in lago e nel posizionarle nei 2 siti prescelti. </vt:lpstr>
      <vt:lpstr>A questo punto bisognava cercare di raccogliere quante più uova fecondate possibile, sfruttando la naturale tendenza dell’alborella a scegliere la ghiaia più omogenea e chiara come punto di deposizione, e guidando i pesci alle cassette per mezzo di deboli fasci di luce, dal momento che la frega avviene per lo più nelle ore crepuscolari e notturne.</vt:lpstr>
      <vt:lpstr>Le prime acque in cui si è intervenuto sono stati piccoli fossi di risorgiva (Menago e canaletti adiacenti), nei quali si è sempre raccolto un po’ di materiale durante le numerose uscite. Purtroppo lo sforzo non è stato ripagato appieno dalla resa… le alborelle hanno presentato il problema di fornire una frega attiva in tempi diversi, e di avere nuclei riproduttivi talvolta scarsi e composti da soggetti di età e taglia molto disomogenee. </vt:lpstr>
      <vt:lpstr>Non ritenendo sufficiente il materiale raccolto con in questi ambienti si è deciso quindi di ricercarne uno completamente diverso, che contenesse un gran numero di esemplari adulti e delle sponde più praticabili rispetto a quelle incolte delle risorgive. La soluzione è stata trovata nel laghetto di pesca sportiva «La Fonte» all’Alpo di Villafranca.  </vt:lpstr>
      <vt:lpstr>Qui siamo riusciti a posizionare un gran numero di cassette con le loro luci e tutto il necessario, e a raccogliere una quantità abbondante di materiale in pochi giorni, durante una frega frenetica in pochi cm di acqua.</vt:lpstr>
      <vt:lpstr>Le cassette piene di uova fecondate sono state portate sul Lago con le altre per mezzo di furgoni debitamente attrezzati, e pochi giorni dopo si è potuto procedere alla fase conclusiva: il controllo dell’avvenuta schiusa.</vt:lpstr>
      <vt:lpstr>Riusciremo a proseguire con il progetto il prossimo anno?</vt:lpstr>
      <vt:lpstr>GRAZIE PER L’ATTENZIONE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ALBORELLA 2019</dc:title>
  <dc:creator>Giacinti Andrea</dc:creator>
  <cp:lastModifiedBy>Giacinti Andrea</cp:lastModifiedBy>
  <cp:revision>20</cp:revision>
  <dcterms:created xsi:type="dcterms:W3CDTF">2019-09-16T21:26:07Z</dcterms:created>
  <dcterms:modified xsi:type="dcterms:W3CDTF">2019-09-17T20:44:50Z</dcterms:modified>
</cp:coreProperties>
</file>